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20_E234DF51.xml" ContentType="application/vnd.ms-powerpoint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22_D3BB4ED4.xml" ContentType="application/vnd.ms-powerpoint.comments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15"/>
  </p:notesMasterIdLst>
  <p:sldIdLst>
    <p:sldId id="256" r:id="rId5"/>
    <p:sldId id="257" r:id="rId6"/>
    <p:sldId id="260" r:id="rId7"/>
    <p:sldId id="285" r:id="rId8"/>
    <p:sldId id="286" r:id="rId9"/>
    <p:sldId id="287" r:id="rId10"/>
    <p:sldId id="288" r:id="rId11"/>
    <p:sldId id="289" r:id="rId12"/>
    <p:sldId id="290" r:id="rId13"/>
    <p:sldId id="284" r:id="rId14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6"/>
      <p:bold r:id="rId17"/>
      <p:italic r:id="rId18"/>
      <p:boldItalic r:id="rId19"/>
    </p:embeddedFont>
    <p:embeddedFont>
      <p:font typeface="Barlow Light" panose="00000400000000000000" pitchFamily="2" charset="0"/>
      <p:regular r:id="rId20"/>
      <p:italic r:id="rId21"/>
    </p:embeddedFont>
    <p:embeddedFont>
      <p:font typeface="Barlow SemiBold" panose="00000700000000000000" pitchFamily="2" charset="0"/>
      <p:regular r:id="rId22"/>
      <p:bold r:id="rId23"/>
      <p:italic r:id="rId24"/>
      <p:boldItalic r:id="rId25"/>
    </p:embeddedFon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Montserrat Medium" panose="00000600000000000000" pitchFamily="2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6" roundtripDataSignature="AMtx7mj7Hb24ulhHE4+ijHRK0gN26Gc8mA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71ACD10-D7EC-22F9-4FF1-AF45BFEBF1E3}" name="Laura Vodden" initials="LV" userId="S::vodden@qut.edu.au::1f3c6fcd-aa5d-4cb8-8662-5b3277712ff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6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4692FA-93CF-4466-B302-0EDD5072AD82}" v="1" dt="2026-01-18T03:55:25.5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18" d="100"/>
          <a:sy n="118" d="100"/>
        </p:scale>
        <p:origin x="37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63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59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57" Type="http://schemas.openxmlformats.org/officeDocument/2006/relationships/presProps" Target="presProps.xml"/><Relationship Id="rId61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56" Type="http://customschemas.google.com/relationships/presentationmetadata" Target="meta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a Vodden" userId="1f3c6fcd-aa5d-4cb8-8662-5b3277712ff2" providerId="ADAL" clId="{762E2AF2-BF78-4B2C-B6CB-5AC94473755E}"/>
    <pc:docChg chg="undo custSel modSld">
      <pc:chgData name="Laura Vodden" userId="1f3c6fcd-aa5d-4cb8-8662-5b3277712ff2" providerId="ADAL" clId="{762E2AF2-BF78-4B2C-B6CB-5AC94473755E}" dt="2026-01-27T03:26:42.310" v="124" actId="13926"/>
      <pc:docMkLst>
        <pc:docMk/>
      </pc:docMkLst>
      <pc:sldChg chg="addSp modSp mod">
        <pc:chgData name="Laura Vodden" userId="1f3c6fcd-aa5d-4cb8-8662-5b3277712ff2" providerId="ADAL" clId="{762E2AF2-BF78-4B2C-B6CB-5AC94473755E}" dt="2026-01-27T03:26:42.310" v="124" actId="13926"/>
        <pc:sldMkLst>
          <pc:docMk/>
          <pc:sldMk cId="0" sldId="260"/>
        </pc:sldMkLst>
        <pc:spChg chg="add mod">
          <ac:chgData name="Laura Vodden" userId="1f3c6fcd-aa5d-4cb8-8662-5b3277712ff2" providerId="ADAL" clId="{762E2AF2-BF78-4B2C-B6CB-5AC94473755E}" dt="2026-01-27T03:26:42.310" v="124" actId="13926"/>
          <ac:spMkLst>
            <pc:docMk/>
            <pc:sldMk cId="0" sldId="260"/>
            <ac:spMk id="2" creationId="{F6E24947-42A7-BA02-3B4F-AA4A2DBD940F}"/>
          </ac:spMkLst>
        </pc:spChg>
        <pc:spChg chg="mod">
          <ac:chgData name="Laura Vodden" userId="1f3c6fcd-aa5d-4cb8-8662-5b3277712ff2" providerId="ADAL" clId="{762E2AF2-BF78-4B2C-B6CB-5AC94473755E}" dt="2026-01-18T03:55:56.304" v="31" actId="1076"/>
          <ac:spMkLst>
            <pc:docMk/>
            <pc:sldMk cId="0" sldId="260"/>
            <ac:spMk id="14" creationId="{DBAB0E19-55BF-7BE8-3858-7EDA99017DCB}"/>
          </ac:spMkLst>
        </pc:spChg>
      </pc:sldChg>
      <pc:sldChg chg="modSp mod">
        <pc:chgData name="Laura Vodden" userId="1f3c6fcd-aa5d-4cb8-8662-5b3277712ff2" providerId="ADAL" clId="{762E2AF2-BF78-4B2C-B6CB-5AC94473755E}" dt="2026-01-27T02:52:31.880" v="122" actId="13926"/>
        <pc:sldMkLst>
          <pc:docMk/>
          <pc:sldMk cId="2365393322" sldId="285"/>
        </pc:sldMkLst>
        <pc:spChg chg="mod">
          <ac:chgData name="Laura Vodden" userId="1f3c6fcd-aa5d-4cb8-8662-5b3277712ff2" providerId="ADAL" clId="{762E2AF2-BF78-4B2C-B6CB-5AC94473755E}" dt="2026-01-27T02:52:31.880" v="122" actId="13926"/>
          <ac:spMkLst>
            <pc:docMk/>
            <pc:sldMk cId="2365393322" sldId="285"/>
            <ac:spMk id="2" creationId="{0A550A4E-29F2-BA4D-C606-26578548FEE7}"/>
          </ac:spMkLst>
        </pc:spChg>
        <pc:spChg chg="mod">
          <ac:chgData name="Laura Vodden" userId="1f3c6fcd-aa5d-4cb8-8662-5b3277712ff2" providerId="ADAL" clId="{762E2AF2-BF78-4B2C-B6CB-5AC94473755E}" dt="2026-01-18T03:56:16.730" v="39" actId="20577"/>
          <ac:spMkLst>
            <pc:docMk/>
            <pc:sldMk cId="2365393322" sldId="285"/>
            <ac:spMk id="4" creationId="{5EE05ABF-61CF-2CB8-6B80-F624ECBAFCAE}"/>
          </ac:spMkLst>
        </pc:spChg>
        <pc:spChg chg="mod">
          <ac:chgData name="Laura Vodden" userId="1f3c6fcd-aa5d-4cb8-8662-5b3277712ff2" providerId="ADAL" clId="{762E2AF2-BF78-4B2C-B6CB-5AC94473755E}" dt="2026-01-18T03:56:17.937" v="41" actId="20577"/>
          <ac:spMkLst>
            <pc:docMk/>
            <pc:sldMk cId="2365393322" sldId="285"/>
            <ac:spMk id="5" creationId="{28D826E8-6C5F-2DD6-4F8D-366E3AAC4C59}"/>
          </ac:spMkLst>
        </pc:spChg>
        <pc:spChg chg="mod">
          <ac:chgData name="Laura Vodden" userId="1f3c6fcd-aa5d-4cb8-8662-5b3277712ff2" providerId="ADAL" clId="{762E2AF2-BF78-4B2C-B6CB-5AC94473755E}" dt="2026-01-18T03:56:19.161" v="43" actId="20577"/>
          <ac:spMkLst>
            <pc:docMk/>
            <pc:sldMk cId="2365393322" sldId="285"/>
            <ac:spMk id="6" creationId="{C31B0915-4DF2-91C5-2A7E-0C73503FA6A9}"/>
          </ac:spMkLst>
        </pc:spChg>
        <pc:spChg chg="mod">
          <ac:chgData name="Laura Vodden" userId="1f3c6fcd-aa5d-4cb8-8662-5b3277712ff2" providerId="ADAL" clId="{762E2AF2-BF78-4B2C-B6CB-5AC94473755E}" dt="2026-01-18T03:56:20.845" v="45" actId="20577"/>
          <ac:spMkLst>
            <pc:docMk/>
            <pc:sldMk cId="2365393322" sldId="285"/>
            <ac:spMk id="7" creationId="{48B3844D-D566-B9DF-DABA-5208C187E0BA}"/>
          </ac:spMkLst>
        </pc:spChg>
      </pc:sldChg>
      <pc:sldChg chg="modSp mod">
        <pc:chgData name="Laura Vodden" userId="1f3c6fcd-aa5d-4cb8-8662-5b3277712ff2" providerId="ADAL" clId="{762E2AF2-BF78-4B2C-B6CB-5AC94473755E}" dt="2026-01-27T02:52:25.001" v="121" actId="13926"/>
        <pc:sldMkLst>
          <pc:docMk/>
          <pc:sldMk cId="744840670" sldId="286"/>
        </pc:sldMkLst>
        <pc:spChg chg="mod">
          <ac:chgData name="Laura Vodden" userId="1f3c6fcd-aa5d-4cb8-8662-5b3277712ff2" providerId="ADAL" clId="{762E2AF2-BF78-4B2C-B6CB-5AC94473755E}" dt="2026-01-27T02:52:25.001" v="121" actId="13926"/>
          <ac:spMkLst>
            <pc:docMk/>
            <pc:sldMk cId="744840670" sldId="286"/>
            <ac:spMk id="2" creationId="{5E8F24A0-FF99-2B76-EB87-FD85BD07509A}"/>
          </ac:spMkLst>
        </pc:spChg>
      </pc:sldChg>
      <pc:sldChg chg="modSp mod">
        <pc:chgData name="Laura Vodden" userId="1f3c6fcd-aa5d-4cb8-8662-5b3277712ff2" providerId="ADAL" clId="{762E2AF2-BF78-4B2C-B6CB-5AC94473755E}" dt="2026-01-18T03:56:48.025" v="47" actId="20577"/>
        <pc:sldMkLst>
          <pc:docMk/>
          <pc:sldMk cId="3305101776" sldId="287"/>
        </pc:sldMkLst>
        <pc:spChg chg="mod">
          <ac:chgData name="Laura Vodden" userId="1f3c6fcd-aa5d-4cb8-8662-5b3277712ff2" providerId="ADAL" clId="{762E2AF2-BF78-4B2C-B6CB-5AC94473755E}" dt="2026-01-18T03:56:48.025" v="47" actId="20577"/>
          <ac:spMkLst>
            <pc:docMk/>
            <pc:sldMk cId="3305101776" sldId="287"/>
            <ac:spMk id="2" creationId="{6A2150B7-7E80-2D04-F7FD-EF2D8954A954}"/>
          </ac:spMkLst>
        </pc:spChg>
      </pc:sldChg>
      <pc:sldChg chg="modSp mod">
        <pc:chgData name="Laura Vodden" userId="1f3c6fcd-aa5d-4cb8-8662-5b3277712ff2" providerId="ADAL" clId="{762E2AF2-BF78-4B2C-B6CB-5AC94473755E}" dt="2026-01-27T02:52:05.674" v="120" actId="20577"/>
        <pc:sldMkLst>
          <pc:docMk/>
          <pc:sldMk cId="3795115857" sldId="288"/>
        </pc:sldMkLst>
        <pc:spChg chg="mod">
          <ac:chgData name="Laura Vodden" userId="1f3c6fcd-aa5d-4cb8-8662-5b3277712ff2" providerId="ADAL" clId="{762E2AF2-BF78-4B2C-B6CB-5AC94473755E}" dt="2026-01-27T02:51:04.766" v="119" actId="20577"/>
          <ac:spMkLst>
            <pc:docMk/>
            <pc:sldMk cId="3795115857" sldId="288"/>
            <ac:spMk id="2" creationId="{6262E2ED-D447-6D3B-2DB7-FED33986FBB3}"/>
          </ac:spMkLst>
        </pc:spChg>
        <pc:spChg chg="mod">
          <ac:chgData name="Laura Vodden" userId="1f3c6fcd-aa5d-4cb8-8662-5b3277712ff2" providerId="ADAL" clId="{762E2AF2-BF78-4B2C-B6CB-5AC94473755E}" dt="2026-01-27T02:52:05.674" v="120" actId="20577"/>
          <ac:spMkLst>
            <pc:docMk/>
            <pc:sldMk cId="3795115857" sldId="288"/>
            <ac:spMk id="3" creationId="{15CDE86B-ACAE-9205-439E-503326840F04}"/>
          </ac:spMkLst>
        </pc:spChg>
      </pc:sldChg>
      <pc:sldChg chg="modSp mod">
        <pc:chgData name="Laura Vodden" userId="1f3c6fcd-aa5d-4cb8-8662-5b3277712ff2" providerId="ADAL" clId="{762E2AF2-BF78-4B2C-B6CB-5AC94473755E}" dt="2026-01-27T02:52:42.868" v="123" actId="13926"/>
        <pc:sldMkLst>
          <pc:docMk/>
          <pc:sldMk cId="3552267988" sldId="290"/>
        </pc:sldMkLst>
        <pc:spChg chg="mod">
          <ac:chgData name="Laura Vodden" userId="1f3c6fcd-aa5d-4cb8-8662-5b3277712ff2" providerId="ADAL" clId="{762E2AF2-BF78-4B2C-B6CB-5AC94473755E}" dt="2026-01-27T02:52:42.868" v="123" actId="13926"/>
          <ac:spMkLst>
            <pc:docMk/>
            <pc:sldMk cId="3552267988" sldId="290"/>
            <ac:spMk id="2" creationId="{FD2830C7-E00A-520D-88F3-4A19341D0BAF}"/>
          </ac:spMkLst>
        </pc:spChg>
      </pc:sldChg>
    </pc:docChg>
  </pc:docChgLst>
</pc:chgInfo>
</file>

<file path=ppt/comments/modernComment_120_E234DF5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D43E245-D797-4CE3-8DD1-21709AEA153E}" authorId="{871ACD10-D7EC-22F9-4FF1-AF45BFEBF1E3}" created="2026-01-18T03:57:39.72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795115857" sldId="288"/>
      <ac:spMk id="2" creationId="{6262E2ED-D447-6D3B-2DB7-FED33986FBB3}"/>
    </ac:deMkLst>
    <p188:txBody>
      <a:bodyPr/>
      <a:lstStyle/>
      <a:p>
        <a:r>
          <a:rPr lang="en-AU"/>
          <a:t>Perhaps this could be a 5 min activity where people get into groups and write their assumptions, possibilities and risks?</a:t>
        </a:r>
      </a:p>
    </p188:txBody>
  </p188:cm>
</p188:cmLst>
</file>

<file path=ppt/comments/modernComment_122_D3BB4ED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65C013E-3E26-46F2-93E5-DB9850588D7F}" authorId="{871ACD10-D7EC-22F9-4FF1-AF45BFEBF1E3}" created="2026-01-18T03:58:53.20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552267988" sldId="290"/>
      <ac:spMk id="3" creationId="{DE2941E6-DEE1-5CE6-1CF2-3BAA2B2728D0}"/>
    </ac:deMkLst>
    <p188:txBody>
      <a:bodyPr/>
      <a:lstStyle/>
      <a:p>
        <a:r>
          <a:rPr lang="en-AU"/>
          <a:t>Return to our questions?</a:t>
        </a:r>
      </a:p>
    </p188:txBody>
  </p188:cm>
</p188:cmLst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" name="Google Shape;4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2" name="Google Shape;532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F5C61BF4-F889-E051-F6FD-6A925D520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EFC92E60-BEAC-19F4-A27D-AA4F0314C0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EBE07184-36A3-3899-1AD2-0AD7B00D3D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3275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36303461-7F18-2312-B10C-C8D7FF16B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DF680BE2-44F0-BB2C-9833-739C6AC5B2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2852AD88-AEAB-4230-B4EE-258579BE77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4381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3F5E378F-1387-68D7-7AD3-72D0402A6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9116EB8B-E572-6EB2-4BB8-CB4B329761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20E16204-9C07-37F2-66B4-945895D15A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1926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34D8F0B3-0C1F-6F97-0CFE-E4F358BFA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7BC870E4-6A62-58A3-E52A-AAC102C0A2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BFD6EFE8-6081-31A8-C49D-7C921EC800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1484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A9ED13A4-0CCB-2430-36AC-E18F0644D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AB0FF727-E879-56E9-DF40-E750C4C97F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902D1965-95D3-C796-DE7C-BFC4A402E3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0449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C450D75D-F677-5A16-1A19-76E36F43D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059AF66A-566B-08B6-E3D8-30DE1A6AEB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D06933A7-B051-45B9-6430-D2B3651948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0725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>
            <a:spLocks noGrp="1"/>
          </p:cNvSpPr>
          <p:nvPr>
            <p:ph type="ctrTitle"/>
          </p:nvPr>
        </p:nvSpPr>
        <p:spPr>
          <a:xfrm>
            <a:off x="365725" y="3593847"/>
            <a:ext cx="3097200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2"/>
          <p:cNvSpPr txBox="1">
            <a:spLocks noGrp="1"/>
          </p:cNvSpPr>
          <p:nvPr>
            <p:ph type="sldNum" idx="12"/>
          </p:nvPr>
        </p:nvSpPr>
        <p:spPr>
          <a:xfrm>
            <a:off x="8233083" y="4814496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  <p:sp>
        <p:nvSpPr>
          <p:cNvPr id="12" name="Google Shape;12;p22"/>
          <p:cNvSpPr txBox="1">
            <a:spLocks noGrp="1"/>
          </p:cNvSpPr>
          <p:nvPr>
            <p:ph type="subTitle" idx="1"/>
          </p:nvPr>
        </p:nvSpPr>
        <p:spPr>
          <a:xfrm>
            <a:off x="365725" y="4806846"/>
            <a:ext cx="2136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1">
  <p:cSld name="1_One-column text 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1">
  <p:cSld name="1_One-column text 1 2">
    <p:bg>
      <p:bgPr>
        <a:solidFill>
          <a:schemeClr val="lt1">
            <a:alpha val="81960"/>
          </a:schemeClr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4" descr="A blurry image of people in a wheelchai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15664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" name="Google Shape;18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4" descr="A black background with white 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  <p:sp>
        <p:nvSpPr>
          <p:cNvPr id="8" name="Google Shape;8;p21"/>
          <p:cNvSpPr txBox="1"/>
          <p:nvPr/>
        </p:nvSpPr>
        <p:spPr>
          <a:xfrm>
            <a:off x="311699" y="1117958"/>
            <a:ext cx="85205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br>
              <a:rPr lang="en-AU" sz="10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4F44F5-0618-620E-D67D-22B0084EE7D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3712337" y="190500"/>
            <a:ext cx="1754188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200">
                <a:solidFill>
                  <a:srgbClr val="EEDC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RMIT Classification: Trusted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0_E234DF5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2_D3BB4ED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"/>
          <p:cNvSpPr txBox="1"/>
          <p:nvPr/>
        </p:nvSpPr>
        <p:spPr>
          <a:xfrm>
            <a:off x="1212485" y="1713387"/>
            <a:ext cx="5029200" cy="18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625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AU" sz="2400" b="0" i="0" u="none" strike="noStrike" cap="non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</a:br>
            <a:r>
              <a:rPr lang="en-AU"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AUTOMATED </a:t>
            </a:r>
            <a:br>
              <a:rPr lang="en-AU"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-AU"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DECISION-MAKING </a:t>
            </a:r>
            <a:br>
              <a:rPr lang="en-AU"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-AU"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AND SOCIETY</a:t>
            </a:r>
            <a:endParaRPr/>
          </a:p>
        </p:txBody>
      </p:sp>
      <p:pic>
        <p:nvPicPr>
          <p:cNvPr id="54" name="Google Shape;54;p1" descr="A black and white sign with white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b="46955"/>
          <a:stretch/>
        </p:blipFill>
        <p:spPr>
          <a:xfrm>
            <a:off x="180317" y="79043"/>
            <a:ext cx="1461451" cy="135774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 txBox="1"/>
          <p:nvPr/>
        </p:nvSpPr>
        <p:spPr>
          <a:xfrm>
            <a:off x="1212485" y="1609507"/>
            <a:ext cx="421177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b="0" i="0" u="none" strike="noStrike" cap="non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ARC Centre of Excellence for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" name="Google Shape;58;p1" descr="A black and white sign with white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77709"/>
          <a:stretch/>
        </p:blipFill>
        <p:spPr>
          <a:xfrm>
            <a:off x="188296" y="4292377"/>
            <a:ext cx="1453472" cy="56741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C660602-7DB8-DE3E-5AC0-53B5440D9C09}"/>
              </a:ext>
            </a:extLst>
          </p:cNvPr>
          <p:cNvSpPr/>
          <p:nvPr/>
        </p:nvSpPr>
        <p:spPr>
          <a:xfrm>
            <a:off x="0" y="0"/>
            <a:ext cx="9144000" cy="5171627"/>
          </a:xfrm>
          <a:prstGeom prst="rect">
            <a:avLst/>
          </a:prstGeom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 </a:t>
            </a:r>
          </a:p>
        </p:txBody>
      </p:sp>
      <p:pic>
        <p:nvPicPr>
          <p:cNvPr id="16" name="Google Shape;54;p1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B01B8771-44A3-BBD3-0625-480AF82998B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46955"/>
          <a:stretch/>
        </p:blipFill>
        <p:spPr>
          <a:xfrm>
            <a:off x="86079" y="41210"/>
            <a:ext cx="1461451" cy="135774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53;p1">
            <a:extLst>
              <a:ext uri="{FF2B5EF4-FFF2-40B4-BE49-F238E27FC236}">
                <a16:creationId xmlns:a16="http://schemas.microsoft.com/office/drawing/2014/main" id="{F59E03D2-3587-38FC-D521-B108639594E1}"/>
              </a:ext>
            </a:extLst>
          </p:cNvPr>
          <p:cNvSpPr txBox="1"/>
          <p:nvPr/>
        </p:nvSpPr>
        <p:spPr>
          <a:xfrm>
            <a:off x="1363557" y="1117101"/>
            <a:ext cx="7600126" cy="181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br>
              <a:rPr lang="en-AU" sz="2800" b="1" i="0" u="none" strike="noStrike" cap="none" dirty="0">
                <a:solidFill>
                  <a:schemeClr val="bg1"/>
                </a:solidFill>
                <a:latin typeface="Barlow" panose="00000500000000000000" pitchFamily="2" charset="0"/>
                <a:ea typeface="Barlow Light"/>
                <a:cs typeface="Barlow Light"/>
                <a:sym typeface="Barlow Light"/>
              </a:rPr>
            </a:br>
            <a:r>
              <a:rPr lang="en-AU" sz="2800" b="1" i="0" u="none" strike="noStrike" cap="none" dirty="0">
                <a:solidFill>
                  <a:schemeClr val="bg1"/>
                </a:solidFill>
                <a:latin typeface="Barlow" panose="00000500000000000000" pitchFamily="2" charset="0"/>
                <a:ea typeface="Barlow Light"/>
                <a:cs typeface="Barlow Light"/>
                <a:sym typeface="Barlow Light"/>
              </a:rPr>
              <a:t>IN</a:t>
            </a:r>
            <a:r>
              <a:rPr lang="en-AU" sz="2800" b="1" dirty="0">
                <a:solidFill>
                  <a:schemeClr val="bg1"/>
                </a:solidFill>
                <a:latin typeface="Barlow" panose="00000500000000000000" pitchFamily="2" charset="0"/>
              </a:rPr>
              <a:t>TEGRATING LLMS INTO COMMUNICATION RESEARCH METHODS: POSSIBILITIES, ASSUMPTIONS AND RISKS</a:t>
            </a:r>
          </a:p>
        </p:txBody>
      </p:sp>
      <p:sp>
        <p:nvSpPr>
          <p:cNvPr id="18" name="Google Shape;57;p1">
            <a:extLst>
              <a:ext uri="{FF2B5EF4-FFF2-40B4-BE49-F238E27FC236}">
                <a16:creationId xmlns:a16="http://schemas.microsoft.com/office/drawing/2014/main" id="{42D471E1-FB0D-E782-7873-E0E07C21FF57}"/>
              </a:ext>
            </a:extLst>
          </p:cNvPr>
          <p:cNvSpPr txBox="1"/>
          <p:nvPr/>
        </p:nvSpPr>
        <p:spPr>
          <a:xfrm>
            <a:off x="1363557" y="1267261"/>
            <a:ext cx="421177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b="0" i="0" u="none" strike="noStrike" cap="none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Workshop</a:t>
            </a: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57;p1">
            <a:extLst>
              <a:ext uri="{FF2B5EF4-FFF2-40B4-BE49-F238E27FC236}">
                <a16:creationId xmlns:a16="http://schemas.microsoft.com/office/drawing/2014/main" id="{7A08835A-86C3-6473-8147-30871BA0FC5A}"/>
              </a:ext>
            </a:extLst>
          </p:cNvPr>
          <p:cNvSpPr txBox="1"/>
          <p:nvPr/>
        </p:nvSpPr>
        <p:spPr>
          <a:xfrm>
            <a:off x="1375177" y="2978958"/>
            <a:ext cx="4211777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b="0" i="0" u="none" strike="noStrike" cap="none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Alfie Chadwick and Laura Vodden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dirty="0">
              <a:solidFill>
                <a:schemeClr val="lt1"/>
              </a:solidFill>
              <a:latin typeface="Barlow Light"/>
              <a:sym typeface="Barlow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dirty="0">
              <a:solidFill>
                <a:schemeClr val="lt1"/>
              </a:solidFill>
              <a:latin typeface="Barlow Light"/>
              <a:sym typeface="Barlow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b="0" i="0" u="none" strike="noStrike" cap="none" dirty="0">
                <a:solidFill>
                  <a:schemeClr val="lt1"/>
                </a:solidFill>
                <a:latin typeface="Barlow Light"/>
                <a:ea typeface="Arial"/>
                <a:cs typeface="Arial"/>
                <a:sym typeface="Barlow Light"/>
              </a:rPr>
              <a:t>Presented at the ADM+S 2026 Summer School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solidFill>
                  <a:schemeClr val="lt1"/>
                </a:solidFill>
                <a:latin typeface="Barlow Light"/>
                <a:sym typeface="Barlow Light"/>
              </a:rPr>
              <a:t>February 13, 2026</a:t>
            </a:r>
            <a:endParaRPr lang="en-AU" b="0" i="0" u="none" strike="noStrike" cap="none" dirty="0">
              <a:solidFill>
                <a:schemeClr val="lt1"/>
              </a:solidFill>
              <a:latin typeface="Barlow Light"/>
              <a:ea typeface="Arial"/>
              <a:cs typeface="Arial"/>
              <a:sym typeface="Barlow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solidFill>
                  <a:schemeClr val="lt1"/>
                </a:solidFill>
                <a:latin typeface="Barlow Light"/>
                <a:sym typeface="Barlow Light"/>
              </a:rPr>
              <a:t>RMIT University, Melbourne</a:t>
            </a: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20" descr="A blurry image of people in a wheelchai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15664"/>
          <a:stretch/>
        </p:blipFill>
        <p:spPr>
          <a:xfrm>
            <a:off x="0" y="-2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20"/>
          <p:cNvSpPr/>
          <p:nvPr/>
        </p:nvSpPr>
        <p:spPr>
          <a:xfrm>
            <a:off x="0" y="0"/>
            <a:ext cx="6199909" cy="5143500"/>
          </a:xfrm>
          <a:prstGeom prst="rect">
            <a:avLst/>
          </a:prstGeom>
          <a:solidFill>
            <a:schemeClr val="dk1">
              <a:alpha val="8196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 for participating!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6" name="Google Shape;536;p20" descr="A black and white sign with white 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b="46955"/>
          <a:stretch/>
        </p:blipFill>
        <p:spPr>
          <a:xfrm>
            <a:off x="180317" y="79043"/>
            <a:ext cx="1461451" cy="1357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20" descr="A black and white sign with white 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t="51218"/>
          <a:stretch/>
        </p:blipFill>
        <p:spPr>
          <a:xfrm>
            <a:off x="180317" y="3894859"/>
            <a:ext cx="1461451" cy="12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20"/>
          <p:cNvSpPr txBox="1"/>
          <p:nvPr/>
        </p:nvSpPr>
        <p:spPr>
          <a:xfrm>
            <a:off x="3266433" y="3894859"/>
            <a:ext cx="2739390" cy="44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4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admscentre.org.au</a:t>
            </a:r>
            <a:endParaRPr/>
          </a:p>
        </p:txBody>
      </p:sp>
      <p:grpSp>
        <p:nvGrpSpPr>
          <p:cNvPr id="539" name="Google Shape;539;p20"/>
          <p:cNvGrpSpPr/>
          <p:nvPr/>
        </p:nvGrpSpPr>
        <p:grpSpPr>
          <a:xfrm>
            <a:off x="3746587" y="4421070"/>
            <a:ext cx="2072322" cy="278416"/>
            <a:chOff x="2074718" y="2723894"/>
            <a:chExt cx="2072322" cy="278416"/>
          </a:xfrm>
        </p:grpSpPr>
        <p:pic>
          <p:nvPicPr>
            <p:cNvPr id="540" name="Google Shape;540;p2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074718" y="2748802"/>
              <a:ext cx="228600" cy="228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1" name="Google Shape;541;p20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2455666" y="2723894"/>
              <a:ext cx="278416" cy="278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2" name="Google Shape;542;p20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2858722" y="2748802"/>
              <a:ext cx="228600" cy="228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3" name="Google Shape;543;p20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3918440" y="2773710"/>
              <a:ext cx="228600" cy="228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4" name="Google Shape;544;p20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3211962" y="2755067"/>
              <a:ext cx="228600" cy="2286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6" name="Google Shape;546;p20"/>
          <p:cNvSpPr/>
          <p:nvPr/>
        </p:nvSpPr>
        <p:spPr>
          <a:xfrm>
            <a:off x="6199909" y="0"/>
            <a:ext cx="2944091" cy="5143500"/>
          </a:xfrm>
          <a:prstGeom prst="rect">
            <a:avLst/>
          </a:prstGeom>
          <a:solidFill>
            <a:schemeClr val="accent1">
              <a:alpha val="37647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7" name="Google Shape;547;p20" descr="A black background with white crosses&#10;&#10;Description automatically generated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5437909" y="79043"/>
            <a:ext cx="1524000" cy="120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/>
          <p:cNvSpPr txBox="1"/>
          <p:nvPr/>
        </p:nvSpPr>
        <p:spPr>
          <a:xfrm>
            <a:off x="360000" y="1869847"/>
            <a:ext cx="3944703" cy="2121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b="0" i="0" u="none" strike="noStrike" cap="none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In the spirit of reconciliation, we acknowledge the Traditional Custodians of Country throughout Australia and their connections to land, sea and community. </a:t>
            </a:r>
            <a:br>
              <a:rPr lang="en-AU" sz="1600" b="0" i="0" u="none" strike="noStrike" cap="none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-AU" sz="1600" b="0" i="0" u="none" strike="noStrike" cap="none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We pay our respect to their Elders past and present and extend that respect to all Aboriginal and Torres Strait Islander peoples today.</a:t>
            </a:r>
            <a:endParaRPr sz="1600" b="0" i="0" u="none" strike="noStrike" cap="none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65" name="Google Shape;65;p2" descr="A colorful art piece with a swirl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4499167" y="1088213"/>
            <a:ext cx="4443343" cy="313207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8;p7">
            <a:extLst>
              <a:ext uri="{FF2B5EF4-FFF2-40B4-BE49-F238E27FC236}">
                <a16:creationId xmlns:a16="http://schemas.microsoft.com/office/drawing/2014/main" id="{7F6B0615-34EA-B39F-B6EB-A0B938EB05E9}"/>
              </a:ext>
            </a:extLst>
          </p:cNvPr>
          <p:cNvSpPr txBox="1"/>
          <p:nvPr/>
        </p:nvSpPr>
        <p:spPr>
          <a:xfrm>
            <a:off x="360000" y="842962"/>
            <a:ext cx="3283313" cy="339267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2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ACKNOWLEDGEMENT OF</a:t>
            </a:r>
          </a:p>
        </p:txBody>
      </p:sp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66843F5D-7558-6675-2A96-80C66D6DB383}"/>
              </a:ext>
            </a:extLst>
          </p:cNvPr>
          <p:cNvSpPr txBox="1"/>
          <p:nvPr/>
        </p:nvSpPr>
        <p:spPr>
          <a:xfrm>
            <a:off x="360000" y="1266276"/>
            <a:ext cx="1504520" cy="339267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2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COUNTRY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/>
          <p:cNvSpPr txBox="1"/>
          <p:nvPr/>
        </p:nvSpPr>
        <p:spPr>
          <a:xfrm>
            <a:off x="410247" y="405230"/>
            <a:ext cx="3182314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2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sz="1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E74707-D31B-8DF2-5D8D-FD2C34C012F2}"/>
              </a:ext>
            </a:extLst>
          </p:cNvPr>
          <p:cNvSpPr/>
          <p:nvPr/>
        </p:nvSpPr>
        <p:spPr>
          <a:xfrm>
            <a:off x="1" y="2062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200" dirty="0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6B73708-5D1D-B3A3-2663-6F07DFC4FDD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626E8561-47CC-BCD3-D961-832887BF7C7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C94747FB-8E55-BEDA-554B-0C3958DD49BF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</a:t>
            </a:r>
            <a:r>
              <a:rPr lang="en-AU" sz="24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INTRODUCTIONS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0ED572-9936-0BDE-5543-4B1980665A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04" t="12909" r="9573" b="7585"/>
          <a:stretch>
            <a:fillRect/>
          </a:stretch>
        </p:blipFill>
        <p:spPr>
          <a:xfrm>
            <a:off x="5600897" y="1572824"/>
            <a:ext cx="1313374" cy="1287194"/>
          </a:xfrm>
          <a:prstGeom prst="ellipse">
            <a:avLst/>
          </a:prstGeom>
        </p:spPr>
      </p:pic>
      <p:sp>
        <p:nvSpPr>
          <p:cNvPr id="13" name="Smiley Face 12">
            <a:extLst>
              <a:ext uri="{FF2B5EF4-FFF2-40B4-BE49-F238E27FC236}">
                <a16:creationId xmlns:a16="http://schemas.microsoft.com/office/drawing/2014/main" id="{D1672CC7-3FA2-3CF2-93D4-69D84B3342F6}"/>
              </a:ext>
            </a:extLst>
          </p:cNvPr>
          <p:cNvSpPr/>
          <p:nvPr/>
        </p:nvSpPr>
        <p:spPr>
          <a:xfrm>
            <a:off x="2273887" y="1593925"/>
            <a:ext cx="1315329" cy="1266093"/>
          </a:xfrm>
          <a:prstGeom prst="smileyFac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2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AB0E19-55BF-7BE8-3858-7EDA99017DCB}"/>
              </a:ext>
            </a:extLst>
          </p:cNvPr>
          <p:cNvSpPr txBox="1"/>
          <p:nvPr/>
        </p:nvSpPr>
        <p:spPr>
          <a:xfrm>
            <a:off x="4829768" y="2956146"/>
            <a:ext cx="2855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chemeClr val="bg1"/>
                </a:solidFill>
                <a:latin typeface="Barlow" panose="00000500000000000000" pitchFamily="2" charset="0"/>
              </a:rPr>
              <a:t>Laura Vodden (QUT)</a:t>
            </a:r>
          </a:p>
          <a:p>
            <a:pPr algn="ctr"/>
            <a:endParaRPr lang="en-AU" sz="12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algn="ctr"/>
            <a:r>
              <a:rPr lang="en-AU" sz="1200" dirty="0">
                <a:solidFill>
                  <a:schemeClr val="bg1"/>
                </a:solidFill>
                <a:latin typeface="Barlow" panose="00000500000000000000" pitchFamily="2" charset="0"/>
              </a:rPr>
              <a:t>Data Scientist/PhD Candidate</a:t>
            </a:r>
          </a:p>
          <a:p>
            <a:pPr algn="ctr"/>
            <a:endParaRPr lang="en-AU" sz="12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algn="ctr"/>
            <a:r>
              <a:rPr lang="en-AU" sz="1200" dirty="0">
                <a:solidFill>
                  <a:schemeClr val="bg1"/>
                </a:solidFill>
                <a:latin typeface="Barlow" panose="00000500000000000000" pitchFamily="2" charset="0"/>
              </a:rPr>
              <a:t>Interests: LLM-assisted qualitative research, content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E24947-42A7-BA02-3B4F-AA4A2DBD940F}"/>
              </a:ext>
            </a:extLst>
          </p:cNvPr>
          <p:cNvSpPr txBox="1"/>
          <p:nvPr/>
        </p:nvSpPr>
        <p:spPr>
          <a:xfrm>
            <a:off x="1503735" y="2956146"/>
            <a:ext cx="28556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chemeClr val="bg1"/>
                </a:solidFill>
                <a:highlight>
                  <a:srgbClr val="FF00FF"/>
                </a:highlight>
                <a:latin typeface="Barlow" panose="00000500000000000000" pitchFamily="2" charset="0"/>
              </a:rPr>
              <a:t>Alfie Chadwick (Monash Uni)</a:t>
            </a:r>
          </a:p>
          <a:p>
            <a:pPr algn="ctr"/>
            <a:endParaRPr lang="en-AU" sz="1200" dirty="0">
              <a:solidFill>
                <a:schemeClr val="bg1"/>
              </a:solidFill>
              <a:highlight>
                <a:srgbClr val="FF00FF"/>
              </a:highlight>
              <a:latin typeface="Barlow" panose="00000500000000000000" pitchFamily="2" charset="0"/>
            </a:endParaRPr>
          </a:p>
          <a:p>
            <a:pPr algn="ctr"/>
            <a:r>
              <a:rPr lang="en-AU" sz="1200" dirty="0">
                <a:solidFill>
                  <a:schemeClr val="bg1"/>
                </a:solidFill>
                <a:highlight>
                  <a:srgbClr val="FF00FF"/>
                </a:highlight>
                <a:latin typeface="Barlow" panose="00000500000000000000" pitchFamily="2" charset="0"/>
              </a:rPr>
              <a:t>PhD Candidate</a:t>
            </a:r>
          </a:p>
          <a:p>
            <a:pPr algn="ctr"/>
            <a:endParaRPr lang="en-AU" sz="1200" dirty="0">
              <a:solidFill>
                <a:schemeClr val="bg1"/>
              </a:solidFill>
              <a:highlight>
                <a:srgbClr val="FF00FF"/>
              </a:highlight>
              <a:latin typeface="Barlow" panose="00000500000000000000" pitchFamily="2" charset="0"/>
            </a:endParaRPr>
          </a:p>
          <a:p>
            <a:pPr algn="ctr"/>
            <a:r>
              <a:rPr lang="en-AU" sz="1200" dirty="0">
                <a:solidFill>
                  <a:schemeClr val="bg1"/>
                </a:solidFill>
                <a:highlight>
                  <a:srgbClr val="FF00FF"/>
                </a:highlight>
                <a:latin typeface="Barlow" panose="00000500000000000000" pitchFamily="2" charset="0"/>
              </a:rPr>
              <a:t>Interests: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19C467B2-D148-47F1-C89C-B9F66262B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171CDE0A-701F-0263-DF10-FA6356A65017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6DD139-1574-EE10-155B-5DD6954B7F99}"/>
              </a:ext>
            </a:extLst>
          </p:cNvPr>
          <p:cNvSpPr/>
          <p:nvPr/>
        </p:nvSpPr>
        <p:spPr>
          <a:xfrm>
            <a:off x="1" y="2062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20CE296-559A-041C-46C5-A5165C7F94B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E20A92F5-69A5-D1AD-B127-56795FEE5E2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13851112-5394-805F-0FBB-7331AFD8168C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TODAY’S AGENDA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0A550A4E-29F2-BA4D-C606-26578548FEE7}"/>
              </a:ext>
            </a:extLst>
          </p:cNvPr>
          <p:cNvSpPr txBox="1"/>
          <p:nvPr/>
        </p:nvSpPr>
        <p:spPr>
          <a:xfrm>
            <a:off x="1058071" y="3186572"/>
            <a:ext cx="698864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AU" b="1" dirty="0">
                <a:solidFill>
                  <a:schemeClr val="lt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Key objectives:</a:t>
            </a:r>
            <a:r>
              <a:rPr lang="en-AU" b="1" dirty="0">
                <a:solidFill>
                  <a:schemeClr val="bg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 </a:t>
            </a:r>
            <a:r>
              <a:rPr lang="en-AU" dirty="0">
                <a:solidFill>
                  <a:schemeClr val="bg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To </a:t>
            </a:r>
            <a:r>
              <a:rPr lang="en-AU" dirty="0" err="1">
                <a:solidFill>
                  <a:schemeClr val="bg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hink</a:t>
            </a:r>
            <a:r>
              <a:rPr lang="en-AU" dirty="0">
                <a:solidFill>
                  <a:schemeClr val="bg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 about </a:t>
            </a:r>
            <a:r>
              <a:rPr lang="en-AU" dirty="0">
                <a:solidFill>
                  <a:schemeClr val="bg1"/>
                </a:solidFill>
                <a:latin typeface="Barlow" panose="00000500000000000000" pitchFamily="2" charset="0"/>
              </a:rPr>
              <a:t>how language models can be used to answer questions you might be interested in</a:t>
            </a:r>
            <a:r>
              <a:rPr lang="en-AU" dirty="0">
                <a:solidFill>
                  <a:schemeClr val="bg1"/>
                </a:solidFill>
                <a:highlight>
                  <a:srgbClr val="FF00FF"/>
                </a:highlight>
                <a:latin typeface="Barlow" panose="00000500000000000000" pitchFamily="2" charset="0"/>
              </a:rPr>
              <a:t>….. refine</a:t>
            </a:r>
            <a:endParaRPr b="1" i="0" u="none" strike="noStrike" cap="none" dirty="0">
              <a:solidFill>
                <a:schemeClr val="bg1"/>
              </a:solidFill>
              <a:highlight>
                <a:srgbClr val="FF00FF"/>
              </a:highlight>
              <a:latin typeface="Barlow" panose="00000500000000000000" pitchFamily="2" charset="0"/>
              <a:ea typeface="Barlow"/>
              <a:cs typeface="Barlow"/>
              <a:sym typeface="Barlow"/>
            </a:endParaRPr>
          </a:p>
        </p:txBody>
      </p:sp>
      <p:sp>
        <p:nvSpPr>
          <p:cNvPr id="4" name="Google Shape;98;p7">
            <a:extLst>
              <a:ext uri="{FF2B5EF4-FFF2-40B4-BE49-F238E27FC236}">
                <a16:creationId xmlns:a16="http://schemas.microsoft.com/office/drawing/2014/main" id="{5EE05ABF-61CF-2CB8-6B80-F624ECBAFCAE}"/>
              </a:ext>
            </a:extLst>
          </p:cNvPr>
          <p:cNvSpPr txBox="1"/>
          <p:nvPr/>
        </p:nvSpPr>
        <p:spPr>
          <a:xfrm>
            <a:off x="1160791" y="1971202"/>
            <a:ext cx="1576651" cy="1032465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r>
              <a:rPr lang="en-AU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LLMS IN COMMUNICATION RESEARCH</a:t>
            </a:r>
            <a:endParaRPr lang="en-AU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5" name="Google Shape;98;p7">
            <a:extLst>
              <a:ext uri="{FF2B5EF4-FFF2-40B4-BE49-F238E27FC236}">
                <a16:creationId xmlns:a16="http://schemas.microsoft.com/office/drawing/2014/main" id="{28D826E8-6C5F-2DD6-4F8D-366E3AAC4C59}"/>
              </a:ext>
            </a:extLst>
          </p:cNvPr>
          <p:cNvSpPr txBox="1"/>
          <p:nvPr/>
        </p:nvSpPr>
        <p:spPr>
          <a:xfrm>
            <a:off x="2895806" y="1971201"/>
            <a:ext cx="1576651" cy="1032465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r>
              <a:rPr lang="en-AU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PERTINENT QUESTIONS</a:t>
            </a:r>
            <a:endParaRPr lang="en-AU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Google Shape;98;p7">
            <a:extLst>
              <a:ext uri="{FF2B5EF4-FFF2-40B4-BE49-F238E27FC236}">
                <a16:creationId xmlns:a16="http://schemas.microsoft.com/office/drawing/2014/main" id="{C31B0915-4DF2-91C5-2A7E-0C73503FA6A9}"/>
              </a:ext>
            </a:extLst>
          </p:cNvPr>
          <p:cNvSpPr txBox="1"/>
          <p:nvPr/>
        </p:nvSpPr>
        <p:spPr>
          <a:xfrm>
            <a:off x="4626612" y="1971201"/>
            <a:ext cx="1576651" cy="1032465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r>
              <a:rPr lang="en-AU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USING LLMS FOR XXXXX XXXXXX</a:t>
            </a:r>
          </a:p>
          <a:p>
            <a:r>
              <a:rPr lang="en-AU" sz="105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(Interactive session)</a:t>
            </a:r>
            <a:endParaRPr lang="en-AU" sz="105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Google Shape;98;p7">
            <a:extLst>
              <a:ext uri="{FF2B5EF4-FFF2-40B4-BE49-F238E27FC236}">
                <a16:creationId xmlns:a16="http://schemas.microsoft.com/office/drawing/2014/main" id="{48B3844D-D566-B9DF-DABA-5208C187E0BA}"/>
              </a:ext>
            </a:extLst>
          </p:cNvPr>
          <p:cNvSpPr txBox="1"/>
          <p:nvPr/>
        </p:nvSpPr>
        <p:spPr>
          <a:xfrm>
            <a:off x="6357418" y="1971201"/>
            <a:ext cx="1576651" cy="1032465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r>
              <a:rPr lang="en-AU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DISCUSSION AND REFLECTIONS</a:t>
            </a:r>
            <a:endParaRPr lang="en-AU" sz="105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393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FD74CC82-F9CC-EF2C-F534-E087F48B1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4033B56E-2DD8-5578-E795-2E2EF87ECEAE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20A228-5290-DDFB-9246-8C9233D230B9}"/>
              </a:ext>
            </a:extLst>
          </p:cNvPr>
          <p:cNvSpPr/>
          <p:nvPr/>
        </p:nvSpPr>
        <p:spPr>
          <a:xfrm>
            <a:off x="0" y="0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0C1A3FF-5C58-6B3B-3B3D-AD86CD08D88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50406D29-91BE-8E31-C5DA-36708BBA3DC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23068123-E745-D867-232C-68E56D680772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LLMS IN COMMUNICATION RESEARCH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5E8F24A0-FF99-2B76-EB87-FD85BD07509A}"/>
              </a:ext>
            </a:extLst>
          </p:cNvPr>
          <p:cNvSpPr txBox="1"/>
          <p:nvPr/>
        </p:nvSpPr>
        <p:spPr>
          <a:xfrm>
            <a:off x="569742" y="1510622"/>
            <a:ext cx="7286093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The rise of LLMs and potential for use in communications research</a:t>
            </a:r>
          </a:p>
          <a:p>
            <a:pPr lvl="0"/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/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Limitations of LLMs</a:t>
            </a:r>
          </a:p>
          <a:p>
            <a:pPr marL="285750" lvl="0" indent="-285750">
              <a:buFontTx/>
              <a:buChar char="-"/>
            </a:pP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- Lack of reproducible outputs</a:t>
            </a:r>
          </a:p>
          <a:p>
            <a:pPr marL="285750" lvl="0" indent="-285750">
              <a:buFontTx/>
              <a:buChar char="-"/>
            </a:pP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- Bias in the training data</a:t>
            </a:r>
          </a:p>
          <a:p>
            <a:pPr marL="285750" lvl="0" indent="-285750">
              <a:buFontTx/>
              <a:buChar char="-"/>
            </a:pPr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Strengths of LLMs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-</a:t>
            </a:r>
            <a:r>
              <a:rPr lang="en-AU" sz="1600" dirty="0">
                <a:solidFill>
                  <a:schemeClr val="bg1"/>
                </a:solidFill>
                <a:highlight>
                  <a:srgbClr val="FF00FF"/>
                </a:highlight>
                <a:latin typeface="Barlow" panose="00000500000000000000" pitchFamily="2" charset="0"/>
              </a:rPr>
              <a:t> xx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bg1"/>
                </a:solidFill>
                <a:highlight>
                  <a:srgbClr val="FF00FF"/>
                </a:highlight>
                <a:latin typeface="Barlow" panose="00000500000000000000" pitchFamily="2" charset="0"/>
              </a:rPr>
              <a:t>- xx</a:t>
            </a:r>
          </a:p>
          <a:p>
            <a:pPr lvl="0"/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840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F259093F-83EB-6512-3048-52BB5E595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7516D033-362F-930C-6AD8-F5B02D87BCE8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FC0C8E-F86E-9D03-3C47-73CC61D79A48}"/>
              </a:ext>
            </a:extLst>
          </p:cNvPr>
          <p:cNvSpPr/>
          <p:nvPr/>
        </p:nvSpPr>
        <p:spPr>
          <a:xfrm>
            <a:off x="1" y="2062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A9A8B02-0F16-9081-8A73-F9BA588EA8F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DDF12AF3-BBCD-B8CF-2788-62D40B6623A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783CFA29-66D1-EAB1-5023-6ECBA8593324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LLMS IN COMMUNICATION RESEARCH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6A2150B7-7E80-2D04-F7FD-EF2D8954A954}"/>
              </a:ext>
            </a:extLst>
          </p:cNvPr>
          <p:cNvSpPr txBox="1"/>
          <p:nvPr/>
        </p:nvSpPr>
        <p:spPr>
          <a:xfrm>
            <a:off x="569742" y="1513715"/>
            <a:ext cx="7207861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Existing uses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Text classification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Information extraction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Text summarisation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Content coding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Current best practices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As assistants to humans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Comparison against human-generated gold standards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Outputs subject to agreement metrics to evaluate accuracy, reliability, etc.</a:t>
            </a:r>
          </a:p>
        </p:txBody>
      </p:sp>
    </p:spTree>
    <p:extLst>
      <p:ext uri="{BB962C8B-B14F-4D97-AF65-F5344CB8AC3E}">
        <p14:creationId xmlns:p14="http://schemas.microsoft.com/office/powerpoint/2010/main" val="3305101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19B90E9E-20D4-7FDF-749F-2B875E89B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D0FECB5F-0C2E-E1FE-5802-1E54FDC6CC34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A9F09D-E03E-8FCF-148F-F88D1C3A592A}"/>
              </a:ext>
            </a:extLst>
          </p:cNvPr>
          <p:cNvSpPr/>
          <p:nvPr/>
        </p:nvSpPr>
        <p:spPr>
          <a:xfrm>
            <a:off x="1" y="2062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1E33FC7-29C8-119B-650B-0E0E2084CBE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5BD64BAD-0DB7-4033-C760-EE4F0202BB2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15CDE86B-ACAE-9205-439E-503326840F04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PERTINENT QUESTIONS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6262E2ED-D447-6D3B-2DB7-FED33986FBB3}"/>
              </a:ext>
            </a:extLst>
          </p:cNvPr>
          <p:cNvSpPr txBox="1"/>
          <p:nvPr/>
        </p:nvSpPr>
        <p:spPr>
          <a:xfrm>
            <a:off x="569742" y="1515861"/>
            <a:ext cx="7364327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What is the role of the human researcher in LLM-assisted research?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What is the impact of embedded bias in these models?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How can we ensure the validity of LLM-assisted research?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Keep in mind for the rest of the session: What are our </a:t>
            </a:r>
            <a:r>
              <a:rPr lang="en-AU" sz="1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assumptions</a:t>
            </a: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, what are the </a:t>
            </a:r>
            <a:r>
              <a:rPr lang="en-AU" sz="1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possibilities</a:t>
            </a: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, and what are the </a:t>
            </a:r>
            <a:r>
              <a:rPr lang="en-AU" sz="1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risks</a:t>
            </a: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379511585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5772E405-105A-85A7-2159-B33DE9546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7C45FE42-750A-C1CB-A771-03292717A756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77D774-2279-F97A-A729-E2A9C19BB36F}"/>
              </a:ext>
            </a:extLst>
          </p:cNvPr>
          <p:cNvSpPr/>
          <p:nvPr/>
        </p:nvSpPr>
        <p:spPr>
          <a:xfrm>
            <a:off x="1" y="2062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B73644AC-7A40-39EF-21EF-1E44634F5D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999D1572-5714-F37F-A0AF-5282C0D0D81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783C2128-B958-CB32-A3A0-5D28B01AFEE4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INTERACTIVE SESSION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A9BC1E31-1A55-553A-3E14-F9FEA41899AC}"/>
              </a:ext>
            </a:extLst>
          </p:cNvPr>
          <p:cNvSpPr txBox="1"/>
          <p:nvPr/>
        </p:nvSpPr>
        <p:spPr>
          <a:xfrm>
            <a:off x="438232" y="2399747"/>
            <a:ext cx="7417603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Shortened URL to Google </a:t>
            </a:r>
            <a:r>
              <a:rPr lang="en-AU" sz="1600" b="1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Colab</a:t>
            </a:r>
            <a:r>
              <a:rPr lang="en-AU" sz="1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notebook</a:t>
            </a:r>
            <a:endParaRPr sz="1600" b="1" i="0" u="none" strike="noStrike" cap="none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744731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F0EB21F3-59F6-C1E4-53D6-A295147E8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E2596BD4-4850-7772-B170-68F12B04824A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9DCED85-97DC-8B48-3DEA-D82E65715792}"/>
              </a:ext>
            </a:extLst>
          </p:cNvPr>
          <p:cNvSpPr/>
          <p:nvPr/>
        </p:nvSpPr>
        <p:spPr>
          <a:xfrm>
            <a:off x="1" y="2062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F5521408-358F-68C1-9B72-ECA4830D1D9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8618FAFB-E87D-7A4E-0B72-411707BBF393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DE2941E6-DEE1-5CE6-1CF2-3BAA2B2728D0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b="1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DISCUSSION AND REFLECTION</a:t>
            </a:r>
            <a:endParaRPr lang="en-AU" sz="2800" b="1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FD2830C7-E00A-520D-88F3-4A19341D0BAF}"/>
              </a:ext>
            </a:extLst>
          </p:cNvPr>
          <p:cNvSpPr txBox="1"/>
          <p:nvPr/>
        </p:nvSpPr>
        <p:spPr>
          <a:xfrm>
            <a:off x="569742" y="1515861"/>
            <a:ext cx="7364327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What is the role of the human researcher in LLM-assisted research?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highlight>
                <a:srgbClr val="FF00FF"/>
              </a:highlight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What is the impact of embedded bias in these models?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highlight>
                <a:srgbClr val="FF00FF"/>
              </a:highlight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How can we ensure the validity of LLM-assisted research?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highlight>
                <a:srgbClr val="FF00FF"/>
              </a:highlight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highlight>
                <a:srgbClr val="FF00FF"/>
              </a:highlight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highlight>
                <a:srgbClr val="FF00FF"/>
              </a:highlight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What are our </a:t>
            </a:r>
            <a:r>
              <a:rPr lang="en-AU" sz="1600" b="1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assumptions</a:t>
            </a: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, what are the </a:t>
            </a:r>
            <a:r>
              <a:rPr lang="en-AU" sz="1600" b="1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possibilities</a:t>
            </a: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, and what are the </a:t>
            </a:r>
            <a:r>
              <a:rPr lang="en-AU" sz="1600" b="1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risks</a:t>
            </a: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5226798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EEEEEE"/>
      </a:lt2>
      <a:accent1>
        <a:srgbClr val="FFD600"/>
      </a:accent1>
      <a:accent2>
        <a:srgbClr val="000000"/>
      </a:accent2>
      <a:accent3>
        <a:srgbClr val="222284"/>
      </a:accent3>
      <a:accent4>
        <a:srgbClr val="7608AA"/>
      </a:accent4>
      <a:accent5>
        <a:srgbClr val="FFFFFF"/>
      </a:accent5>
      <a:accent6>
        <a:srgbClr val="FFFFFF"/>
      </a:accent6>
      <a:hlink>
        <a:srgbClr val="7608A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ec7f12a-222d-4f15-a8fa-d289869c6574">
      <Terms xmlns="http://schemas.microsoft.com/office/infopath/2007/PartnerControls"/>
    </lcf76f155ced4ddcb4097134ff3c332f>
    <TaxCatchAll xmlns="5d48ea43-b8fa-4011-b1a0-34f235719250" xsi:nil="true"/>
    <LikesCount xmlns="http://schemas.microsoft.com/sharepoint/v3" xsi:nil="true"/>
    <Ratings xmlns="http://schemas.microsoft.com/sharepoint/v3" xsi:nil="true"/>
    <LikedBy xmlns="http://schemas.microsoft.com/sharepoint/v3">
      <UserInfo>
        <DisplayName/>
        <AccountId xsi:nil="true"/>
        <AccountType/>
      </UserInfo>
    </LikedBy>
    <RatedBy xmlns="http://schemas.microsoft.com/sharepoint/v3">
      <UserInfo>
        <DisplayName/>
        <AccountId xsi:nil="true"/>
        <AccountType/>
      </UserInfo>
    </RatedBy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1B118B761A5E4D969E61FA6ED2B5EF" ma:contentTypeVersion="25" ma:contentTypeDescription="Create a new document." ma:contentTypeScope="" ma:versionID="c1deec3da8e2026b0a1212208349de52">
  <xsd:schema xmlns:xsd="http://www.w3.org/2001/XMLSchema" xmlns:xs="http://www.w3.org/2001/XMLSchema" xmlns:p="http://schemas.microsoft.com/office/2006/metadata/properties" xmlns:ns1="http://schemas.microsoft.com/sharepoint/v3" xmlns:ns2="3ec7f12a-222d-4f15-a8fa-d289869c6574" xmlns:ns3="5d48ea43-b8fa-4011-b1a0-34f235719250" targetNamespace="http://schemas.microsoft.com/office/2006/metadata/properties" ma:root="true" ma:fieldsID="d8eb048c63e10b1dda9dc16acb9867c7" ns1:_="" ns2:_="" ns3:_="">
    <xsd:import namespace="http://schemas.microsoft.com/sharepoint/v3"/>
    <xsd:import namespace="3ec7f12a-222d-4f15-a8fa-d289869c6574"/>
    <xsd:import namespace="5d48ea43-b8fa-4011-b1a0-34f23571925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  <xsd:element ref="ns1:AverageRating" minOccurs="0"/>
                <xsd:element ref="ns1:RatingCount" minOccurs="0"/>
                <xsd:element ref="ns1:RatedBy" minOccurs="0"/>
                <xsd:element ref="ns1:Ratings" minOccurs="0"/>
                <xsd:element ref="ns1:LikesCount" minOccurs="0"/>
                <xsd:element ref="ns1:LikedB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27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28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RatedBy" ma:index="29" nillable="true" ma:displayName="Rated By" ma:description="Users rated the item." ma:hidden="true" ma:list="UserInfo" ma:internalName="Rat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Ratings" ma:index="30" nillable="true" ma:displayName="User ratings" ma:description="User ratings for the item" ma:hidden="true" ma:internalName="Ratings">
      <xsd:simpleType>
        <xsd:restriction base="dms:Note"/>
      </xsd:simpleType>
    </xsd:element>
    <xsd:element name="LikesCount" ma:index="31" nillable="true" ma:displayName="Number of Likes" ma:internalName="LikesCount">
      <xsd:simpleType>
        <xsd:restriction base="dms:Unknown"/>
      </xsd:simpleType>
    </xsd:element>
    <xsd:element name="LikedBy" ma:index="32" nillable="true" ma:displayName="Liked By" ma:hidden="true" ma:list="UserInfo" ma:internalName="Lik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c7f12a-222d-4f15-a8fa-d289869c65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c921d02d-b337-4ce5-bd1c-22d9132a6b1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48ea43-b8fa-4011-b1a0-34f235719250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80ded9e-25c4-4d2c-a2fb-1ae662358620}" ma:internalName="TaxCatchAll" ma:showField="CatchAllData" ma:web="5d48ea43-b8fa-4011-b1a0-34f23571925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1642C8E-AF69-4596-815E-E9EE038AA994}">
  <ds:schemaRefs>
    <ds:schemaRef ds:uri="http://schemas.microsoft.com/office/2006/metadata/properties"/>
    <ds:schemaRef ds:uri="http://schemas.microsoft.com/office/infopath/2007/PartnerControls"/>
    <ds:schemaRef ds:uri="3ec7f12a-222d-4f15-a8fa-d289869c6574"/>
    <ds:schemaRef ds:uri="5d48ea43-b8fa-4011-b1a0-34f235719250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4744E7C4-C14A-46BD-8C51-DB62DC0184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ec7f12a-222d-4f15-a8fa-d289869c6574"/>
    <ds:schemaRef ds:uri="5d48ea43-b8fa-4011-b1a0-34f2357192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CA6D16-7787-41CF-9207-84D326489DE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4946</TotalTime>
  <Words>410</Words>
  <Application>Microsoft Office PowerPoint</Application>
  <PresentationFormat>On-screen Show (16:9)</PresentationFormat>
  <Paragraphs>84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Barlow SemiBold</vt:lpstr>
      <vt:lpstr>Calibri</vt:lpstr>
      <vt:lpstr>Montserrat</vt:lpstr>
      <vt:lpstr>Arial</vt:lpstr>
      <vt:lpstr>Montserrat Medium</vt:lpstr>
      <vt:lpstr>Barlow</vt:lpstr>
      <vt:lpstr>Barlow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Nickels</dc:creator>
  <cp:lastModifiedBy>Laura Vodden</cp:lastModifiedBy>
  <cp:revision>57</cp:revision>
  <dcterms:created xsi:type="dcterms:W3CDTF">2023-03-01T06:22:08Z</dcterms:created>
  <dcterms:modified xsi:type="dcterms:W3CDTF">2026-01-27T03:26:43Z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0x010100C91B118B761A5E4D969E61FA6ED2B5EF</vt:lpwstr>
  </property>
  <property fmtid="{D5CDD505-2E9C-101B-9397-08002B2CF9AE}" pid="3" name="MSIP_Label_8c3d088b-6243-4963-a2e2-8b321ab7f8fc_Enabled">
    <vt:lpwstr>true</vt:lpwstr>
  </property>
  <property fmtid="{D5CDD505-2E9C-101B-9397-08002B2CF9AE}" pid="4" name="MSIP_Label_8c3d088b-6243-4963-a2e2-8b321ab7f8fc_SetDate">
    <vt:lpwstr>2024-09-20T05:17:56Z</vt:lpwstr>
  </property>
  <property fmtid="{D5CDD505-2E9C-101B-9397-08002B2CF9AE}" pid="5" name="MSIP_Label_8c3d088b-6243-4963-a2e2-8b321ab7f8fc_Method">
    <vt:lpwstr>Standard</vt:lpwstr>
  </property>
  <property fmtid="{D5CDD505-2E9C-101B-9397-08002B2CF9AE}" pid="6" name="MSIP_Label_8c3d088b-6243-4963-a2e2-8b321ab7f8fc_Name">
    <vt:lpwstr>Trusted</vt:lpwstr>
  </property>
  <property fmtid="{D5CDD505-2E9C-101B-9397-08002B2CF9AE}" pid="7" name="MSIP_Label_8c3d088b-6243-4963-a2e2-8b321ab7f8fc_SiteId">
    <vt:lpwstr>d1323671-cdbe-4417-b4d4-bdb24b51316b</vt:lpwstr>
  </property>
  <property fmtid="{D5CDD505-2E9C-101B-9397-08002B2CF9AE}" pid="8" name="MSIP_Label_8c3d088b-6243-4963-a2e2-8b321ab7f8fc_ActionId">
    <vt:lpwstr>b20bc3d1-e2d5-4df5-919c-faa177670366</vt:lpwstr>
  </property>
  <property fmtid="{D5CDD505-2E9C-101B-9397-08002B2CF9AE}" pid="9" name="MSIP_Label_8c3d088b-6243-4963-a2e2-8b321ab7f8fc_ContentBits">
    <vt:lpwstr>1</vt:lpwstr>
  </property>
  <property fmtid="{D5CDD505-2E9C-101B-9397-08002B2CF9AE}" pid="10" name="ClassificationContentMarkingHeaderLocations">
    <vt:lpwstr>Simple Light:3\Simple Light:3</vt:lpwstr>
  </property>
  <property fmtid="{D5CDD505-2E9C-101B-9397-08002B2CF9AE}" pid="11" name="ClassificationContentMarkingHeaderText">
    <vt:lpwstr>RMIT Classification: Trusted</vt:lpwstr>
  </property>
  <property fmtid="{D5CDD505-2E9C-101B-9397-08002B2CF9AE}" pid="12" name="MediaServiceImageTags">
    <vt:lpwstr/>
  </property>
</Properties>
</file>

<file path=docProps/thumbnail.jpeg>
</file>